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5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11.png" ContentType="image/png"/>
  <Override PartName="/ppt/media/image13.jpeg" ContentType="image/jpeg"/>
  <Override PartName="/ppt/media/image1.jpeg" ContentType="image/jpeg"/>
  <Override PartName="/ppt/media/image41.png" ContentType="image/png"/>
  <Override PartName="/ppt/media/image48.png" ContentType="image/png"/>
  <Override PartName="/ppt/media/image5.jpeg" ContentType="image/jpe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69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62120" y="380880"/>
            <a:ext cx="11480400" cy="7063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62120" y="380880"/>
            <a:ext cx="11480400" cy="7063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62120" y="380880"/>
            <a:ext cx="11480400" cy="7063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76212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5714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44880" y="575352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44880" y="2768760"/>
            <a:ext cx="560232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62120" y="5753520"/>
            <a:ext cx="11480400" cy="27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leatherbooktypeembellishgld.pdf" descr=""/>
          <p:cNvPicPr/>
          <p:nvPr/>
        </p:nvPicPr>
        <p:blipFill>
          <a:blip r:embed="rId3"/>
          <a:stretch/>
        </p:blipFill>
        <p:spPr>
          <a:xfrm>
            <a:off x="5753160" y="4775040"/>
            <a:ext cx="1956240" cy="304560"/>
          </a:xfrm>
          <a:prstGeom prst="rect">
            <a:avLst/>
          </a:prstGeom>
          <a:ln w="1260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25480" y="1879560"/>
            <a:ext cx="11836080" cy="260316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lang="en-IN" sz="80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Title Text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25480" y="5346720"/>
            <a:ext cx="11836080" cy="18540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Seventh Outline LevelBody Level One</a:t>
            </a:r>
            <a:endParaRPr/>
          </a:p>
          <a:p>
            <a:pPr algn="ctr"/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Two</a:t>
            </a:r>
            <a:endParaRPr/>
          </a:p>
          <a:p>
            <a:pPr algn="ctr"/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Three</a:t>
            </a:r>
            <a:endParaRPr/>
          </a:p>
          <a:p>
            <a:pPr algn="ctr"/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Four</a:t>
            </a:r>
            <a:endParaRPr/>
          </a:p>
          <a:p>
            <a:pPr algn="ctr"/>
            <a:r>
              <a:rPr i="1" lang="en-IN" sz="5200" spc="-1" strike="noStrike">
                <a:solidFill>
                  <a:srgbClr val="bea56d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Five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6566040" y="90298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Title Text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62120" y="2768760"/>
            <a:ext cx="11480400" cy="571464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Sixth Outline Level</a:t>
            </a:r>
            <a:endParaRPr/>
          </a:p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Seventh Outline LevelBody Level One</a:t>
            </a:r>
            <a:endParaRPr/>
          </a:p>
          <a:p>
            <a:pPr lvl="1" marL="1066680" indent="-533160">
              <a:lnSpc>
                <a:spcPct val="100000"/>
              </a:lnSpc>
              <a:buBlip>
                <a:blip r:embed="rId4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Two</a:t>
            </a:r>
            <a:endParaRPr/>
          </a:p>
          <a:p>
            <a:pPr lvl="2" marL="1600200" indent="-533160">
              <a:lnSpc>
                <a:spcPct val="100000"/>
              </a:lnSpc>
              <a:buBlip>
                <a:blip r:embed="rId5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Three</a:t>
            </a:r>
            <a:endParaRPr/>
          </a:p>
          <a:p>
            <a:pPr lvl="3" marL="2133720" indent="-533160">
              <a:lnSpc>
                <a:spcPct val="100000"/>
              </a:lnSpc>
              <a:buBlip>
                <a:blip r:embed="rId6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Four</a:t>
            </a:r>
            <a:endParaRPr/>
          </a:p>
          <a:p>
            <a:pPr lvl="4" marL="2666880" indent="-533160">
              <a:lnSpc>
                <a:spcPct val="100000"/>
              </a:lnSpc>
              <a:buBlip>
                <a:blip r:embed="rId7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Body Level Five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24480" y="901692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62120" y="380880"/>
            <a:ext cx="11480400" cy="15235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Title Text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6324480" y="901692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IN" sz="4200" spc="-1">
                <a:latin typeface="Baskerville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IN" sz="4200" spc="-1">
                <a:latin typeface="Baskerville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000" spc="-1">
                <a:latin typeface="Baskerville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000" spc="-1">
                <a:latin typeface="Baskerville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000" spc="-1">
                <a:latin typeface="Baskerville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Introduction to Computer Systems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762120" y="723960"/>
            <a:ext cx="11480400" cy="829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533520" indent="-533160">
              <a:lnSpc>
                <a:spcPct val="100000"/>
              </a:lnSpc>
              <a:buBlip>
                <a:blip r:embed="rId1"/>
              </a:buBlip>
            </a:pPr>
            <a:r>
              <a:rPr lang="en-IN" sz="411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Praveen Garimella</a:t>
            </a:r>
            <a:endParaRPr/>
          </a:p>
          <a:p>
            <a:pPr marL="533520" indent="-533160">
              <a:lnSpc>
                <a:spcPct val="100000"/>
              </a:lnSpc>
              <a:buBlip>
                <a:blip r:embed="rId2"/>
              </a:buBlip>
            </a:pPr>
            <a:r>
              <a:rPr lang="en-IN" sz="411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Orientation on Feb 13, 2016</a:t>
            </a:r>
            <a:endParaRPr/>
          </a:p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IN" sz="411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Course offered to MSIT Co2017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Cache Memories</a:t>
            </a:r>
            <a:endParaRPr/>
          </a:p>
        </p:txBody>
      </p:sp>
      <p:pic>
        <p:nvPicPr>
          <p:cNvPr id="131" name="Screen Shot 2016-02-13 at 6.40.50 AM.png" descr=""/>
          <p:cNvPicPr/>
          <p:nvPr/>
        </p:nvPicPr>
        <p:blipFill>
          <a:blip r:embed="rId1"/>
          <a:stretch/>
        </p:blipFill>
        <p:spPr>
          <a:xfrm>
            <a:off x="495360" y="2368440"/>
            <a:ext cx="12013920" cy="5130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Memory Hierarchy</a:t>
            </a:r>
            <a:endParaRPr/>
          </a:p>
        </p:txBody>
      </p:sp>
      <p:pic>
        <p:nvPicPr>
          <p:cNvPr id="133" name="Screen Shot 2016-02-13 at 6.41.29 AM.png" descr=""/>
          <p:cNvPicPr/>
          <p:nvPr/>
        </p:nvPicPr>
        <p:blipFill>
          <a:blip r:embed="rId1"/>
          <a:stretch/>
        </p:blipFill>
        <p:spPr>
          <a:xfrm>
            <a:off x="1245240" y="1877760"/>
            <a:ext cx="10793880" cy="67597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Operating System</a:t>
            </a:r>
            <a:endParaRPr/>
          </a:p>
        </p:txBody>
      </p:sp>
      <p:pic>
        <p:nvPicPr>
          <p:cNvPr id="135" name="Screen Shot 2016-02-13 at 6.43.26 AM.png" descr=""/>
          <p:cNvPicPr/>
          <p:nvPr/>
        </p:nvPicPr>
        <p:blipFill>
          <a:blip r:embed="rId1"/>
          <a:stretch/>
        </p:blipFill>
        <p:spPr>
          <a:xfrm>
            <a:off x="1017720" y="5146560"/>
            <a:ext cx="11336040" cy="3316680"/>
          </a:xfrm>
          <a:prstGeom prst="rect">
            <a:avLst/>
          </a:prstGeom>
          <a:ln w="12600">
            <a:noFill/>
          </a:ln>
        </p:spPr>
      </p:pic>
      <p:pic>
        <p:nvPicPr>
          <p:cNvPr id="136" name="Screen Shot 2016-02-13 at 6.43.18 AM.png" descr=""/>
          <p:cNvPicPr/>
          <p:nvPr/>
        </p:nvPicPr>
        <p:blipFill>
          <a:blip r:embed="rId2"/>
          <a:stretch/>
        </p:blipFill>
        <p:spPr>
          <a:xfrm>
            <a:off x="1027080" y="2385720"/>
            <a:ext cx="11316960" cy="20192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Processes</a:t>
            </a:r>
            <a:endParaRPr/>
          </a:p>
        </p:txBody>
      </p:sp>
      <p:pic>
        <p:nvPicPr>
          <p:cNvPr id="138" name="Screen Shot 2016-02-13 at 6.45.11 AM.png" descr=""/>
          <p:cNvPicPr/>
          <p:nvPr/>
        </p:nvPicPr>
        <p:blipFill>
          <a:blip r:embed="rId1"/>
          <a:stretch/>
        </p:blipFill>
        <p:spPr>
          <a:xfrm>
            <a:off x="587520" y="3130200"/>
            <a:ext cx="11829600" cy="32306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Virtual Memory</a:t>
            </a:r>
            <a:endParaRPr/>
          </a:p>
        </p:txBody>
      </p:sp>
      <p:pic>
        <p:nvPicPr>
          <p:cNvPr id="140" name="Screen Shot 2016-02-13 at 6.46.50 AM.png" descr=""/>
          <p:cNvPicPr/>
          <p:nvPr/>
        </p:nvPicPr>
        <p:blipFill>
          <a:blip r:embed="rId1"/>
          <a:stretch/>
        </p:blipFill>
        <p:spPr>
          <a:xfrm>
            <a:off x="527400" y="2275200"/>
            <a:ext cx="11949840" cy="67010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Network I/O</a:t>
            </a:r>
            <a:endParaRPr/>
          </a:p>
        </p:txBody>
      </p:sp>
      <p:pic>
        <p:nvPicPr>
          <p:cNvPr id="142" name="Screen Shot 2016-02-13 at 6.48.15 AM.png" descr=""/>
          <p:cNvPicPr/>
          <p:nvPr/>
        </p:nvPicPr>
        <p:blipFill>
          <a:blip r:embed="rId1"/>
          <a:stretch/>
        </p:blipFill>
        <p:spPr>
          <a:xfrm>
            <a:off x="686880" y="2256480"/>
            <a:ext cx="11630520" cy="63820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Core i7</a:t>
            </a:r>
            <a:endParaRPr/>
          </a:p>
        </p:txBody>
      </p:sp>
      <p:pic>
        <p:nvPicPr>
          <p:cNvPr id="144" name="Screen Shot 2016-02-13 at 6.49.36 AM.png" descr=""/>
          <p:cNvPicPr/>
          <p:nvPr/>
        </p:nvPicPr>
        <p:blipFill>
          <a:blip r:embed="rId1"/>
          <a:stretch/>
        </p:blipFill>
        <p:spPr>
          <a:xfrm>
            <a:off x="713520" y="2164680"/>
            <a:ext cx="11480400" cy="72334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Tasks &amp; Capstone Project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762120" y="238752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12480" indent="-312120">
              <a:lnSpc>
                <a:spcPct val="100000"/>
              </a:lnSpc>
              <a:buBlip>
                <a:blip r:embed="rId1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Data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2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Understand the bit-level representations of C data types and the bit-level behaviour of the operations on data</a:t>
            </a:r>
            <a:endParaRPr/>
          </a:p>
          <a:p>
            <a:pPr marL="312480" indent="-312120">
              <a:lnSpc>
                <a:spcPct val="100000"/>
              </a:lnSpc>
              <a:buBlip>
                <a:blip r:embed="rId3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Bomb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4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Understand assembly language, and also forces them to learn how to use a debugger</a:t>
            </a:r>
            <a:endParaRPr/>
          </a:p>
          <a:p>
            <a:pPr marL="312480" indent="-312120">
              <a:lnSpc>
                <a:spcPct val="100000"/>
              </a:lnSpc>
              <a:buBlip>
                <a:blip r:embed="rId5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Attack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6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About the stack discipline and teaches them about the danger of writing code that is vulnerable to buffer overflow attacks</a:t>
            </a:r>
            <a:endParaRPr/>
          </a:p>
          <a:p>
            <a:pPr marL="312480" indent="-312120">
              <a:lnSpc>
                <a:spcPct val="100000"/>
              </a:lnSpc>
              <a:buBlip>
                <a:blip r:embed="rId7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Cache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8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Optimise a small matrix transpose kernel to minimise the number of misses on a simulated cache</a:t>
            </a:r>
            <a:endParaRPr/>
          </a:p>
          <a:p>
            <a:pPr marL="312480" indent="-312120">
              <a:lnSpc>
                <a:spcPct val="100000"/>
              </a:lnSpc>
              <a:buBlip>
                <a:blip r:embed="rId9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Shell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10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Application level concurrency, Unix process control, signals, and signal handling</a:t>
            </a:r>
            <a:endParaRPr/>
          </a:p>
          <a:p>
            <a:pPr marL="312480" indent="-312120">
              <a:lnSpc>
                <a:spcPct val="100000"/>
              </a:lnSpc>
              <a:buBlip>
                <a:blip r:embed="rId11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Malloc Lab</a:t>
            </a:r>
            <a:endParaRPr/>
          </a:p>
          <a:p>
            <a:pPr lvl="1" marL="385200" indent="-192240">
              <a:lnSpc>
                <a:spcPct val="100000"/>
              </a:lnSpc>
              <a:buBlip>
                <a:blip r:embed="rId12"/>
              </a:buBlip>
            </a:pPr>
            <a:r>
              <a:rPr lang="en-IN" sz="172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Really understand pointers!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Exams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533520" indent="-533160">
              <a:lnSpc>
                <a:spcPct val="100000"/>
              </a:lnSpc>
              <a:buBlip>
                <a:blip r:embed="rId1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Mid 1 - Dates TBD</a:t>
            </a:r>
            <a:endParaRPr/>
          </a:p>
          <a:p>
            <a:pPr marL="533520" indent="-533160">
              <a:lnSpc>
                <a:spcPct val="100000"/>
              </a:lnSpc>
              <a:buBlip>
                <a:blip r:embed="rId2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Mid 2 - Dates TBD</a:t>
            </a:r>
            <a:endParaRPr/>
          </a:p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IN" sz="42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Final Exam - Dates TBD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Week 1 - Calendar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45520" indent="-245160">
              <a:lnSpc>
                <a:spcPct val="100000"/>
              </a:lnSpc>
              <a:buBlip>
                <a:blip r:embed="rId1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Monday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2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Linux Installations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3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Tour of Computer Systems - Textbook Reading</a:t>
            </a:r>
            <a:endParaRPr/>
          </a:p>
          <a:p>
            <a:pPr marL="245520" indent="-245160">
              <a:lnSpc>
                <a:spcPct val="100000"/>
              </a:lnSpc>
              <a:buBlip>
                <a:blip r:embed="rId4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Tuesday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5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Discussion on Tour of Computer Systems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6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Linux Bootcamp I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7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Textbook Reading on Information Storage and Practice Problems</a:t>
            </a:r>
            <a:endParaRPr/>
          </a:p>
          <a:p>
            <a:pPr marL="245520" indent="-245160">
              <a:lnSpc>
                <a:spcPct val="100000"/>
              </a:lnSpc>
              <a:buBlip>
                <a:blip r:embed="rId8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Wednesday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9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Discussion on Data Representation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10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Linux Bootcamp II</a:t>
            </a:r>
            <a:endParaRPr/>
          </a:p>
          <a:p>
            <a:pPr lvl="1" marL="490680" indent="-245160">
              <a:lnSpc>
                <a:spcPct val="100000"/>
              </a:lnSpc>
              <a:buBlip>
                <a:blip r:embed="rId11"/>
              </a:buBlip>
            </a:pPr>
            <a:r>
              <a:rPr lang="en-IN" sz="1929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Textbook Reading on Integer Representation and Practice Problems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Outline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99960" indent="-399600">
              <a:lnSpc>
                <a:spcPct val="100000"/>
              </a:lnSpc>
              <a:buBlip>
                <a:blip r:embed="rId1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Tour of ICS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2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Tasks &amp; Capstone Project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3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Exams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4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ICS Course Calendar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5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Evaluation Procedures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6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Communication for QnA</a:t>
            </a:r>
            <a:endParaRPr/>
          </a:p>
          <a:p>
            <a:pPr marL="399960" indent="-399600">
              <a:lnSpc>
                <a:spcPct val="100000"/>
              </a:lnSpc>
              <a:buBlip>
                <a:blip r:embed="rId7"/>
              </a:buBlip>
            </a:pPr>
            <a:r>
              <a:rPr lang="en-IN" sz="31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Know your Mentors and Teaching Assistants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Week 1 - Calendar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41280" indent="-340920">
              <a:lnSpc>
                <a:spcPct val="100000"/>
              </a:lnSpc>
              <a:buBlip>
                <a:blip r:embed="rId1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Thursday</a:t>
            </a:r>
            <a:endParaRPr/>
          </a:p>
          <a:p>
            <a:pPr lvl="1" marL="682920" indent="-340920">
              <a:lnSpc>
                <a:spcPct val="100000"/>
              </a:lnSpc>
              <a:buBlip>
                <a:blip r:embed="rId2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Discussion on Integer Representation</a:t>
            </a:r>
            <a:endParaRPr/>
          </a:p>
          <a:p>
            <a:pPr lvl="1" marL="682920" indent="-340920">
              <a:lnSpc>
                <a:spcPct val="100000"/>
              </a:lnSpc>
              <a:buBlip>
                <a:blip r:embed="rId3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Data lab</a:t>
            </a:r>
            <a:endParaRPr/>
          </a:p>
          <a:p>
            <a:pPr lvl="1" marL="682920" indent="-340920">
              <a:lnSpc>
                <a:spcPct val="100000"/>
              </a:lnSpc>
              <a:buBlip>
                <a:blip r:embed="rId4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Textbook Reading on Integer Arithmetic and Practice Problems</a:t>
            </a:r>
            <a:endParaRPr/>
          </a:p>
          <a:p>
            <a:pPr marL="341280" indent="-340920">
              <a:lnSpc>
                <a:spcPct val="100000"/>
              </a:lnSpc>
              <a:buBlip>
                <a:blip r:embed="rId5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Friday</a:t>
            </a:r>
            <a:endParaRPr/>
          </a:p>
          <a:p>
            <a:pPr lvl="1" marL="682920" indent="-340920">
              <a:lnSpc>
                <a:spcPct val="100000"/>
              </a:lnSpc>
              <a:buBlip>
                <a:blip r:embed="rId6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Data lab</a:t>
            </a:r>
            <a:endParaRPr/>
          </a:p>
          <a:p>
            <a:pPr marL="341280" indent="-340920">
              <a:lnSpc>
                <a:spcPct val="100000"/>
              </a:lnSpc>
              <a:buBlip>
                <a:blip r:embed="rId7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Saturday</a:t>
            </a:r>
            <a:endParaRPr/>
          </a:p>
          <a:p>
            <a:pPr lvl="1" marL="682920" indent="-340920">
              <a:lnSpc>
                <a:spcPct val="100000"/>
              </a:lnSpc>
              <a:buBlip>
                <a:blip r:embed="rId8"/>
              </a:buBlip>
            </a:pPr>
            <a:r>
              <a:rPr lang="en-IN" sz="269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Bomb lab orientation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Evaluation Procedures</a:t>
            </a:r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Totally there will be 3 Concept Tests and 3 Problem Solvings. 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First and Second exam will be having 30% weightage.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The last having 40% weightage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Home Work Problems and Summary will be having 50% and Labs will be having 50% weightage.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59600" y="7534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674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Mentors and Teaching Assistants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759600" y="2520000"/>
            <a:ext cx="11480400" cy="63360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Dr. Mohammad Abdul Wajeed.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N.D.V. Siva Sankar.</a:t>
            </a:r>
            <a:r>
              <a:rPr lang="en-IN" sz="2200" spc="-1">
                <a:latin typeface="Baskerville"/>
              </a:rPr>
              <a:t>	</a:t>
            </a:r>
            <a:r>
              <a:rPr lang="en-IN" sz="2200" spc="-1">
                <a:latin typeface="Baskerville"/>
              </a:rPr>
              <a:t>(Course Impl. Incharge).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V. Lakshmi Kanth.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Shahi Rehana Begum.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E. Tejaswini.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Sai Raghu Teja.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Sreenath.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Sameera and Rajeev.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Sharath Chandra and Jayanth.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Navya and Manasa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2200" spc="-1">
                <a:latin typeface="Baskerville"/>
              </a:rPr>
              <a:t>Poonam and Pavani.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Absent Policy.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762120" y="2768760"/>
            <a:ext cx="11480400" cy="5714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If you are late, you will be charged a fine of Rs. 100.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You are not allowed to take more than 3 leaves.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IN" sz="4200" spc="-1">
                <a:latin typeface="Baskerville"/>
              </a:rPr>
              <a:t>You need to take a prior intimation from your mentor regarding your leave.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Guess what?</a:t>
            </a:r>
            <a:endParaRPr/>
          </a:p>
        </p:txBody>
      </p:sp>
      <p:pic>
        <p:nvPicPr>
          <p:cNvPr id="117" name="Screen Shot 2016-02-13 at 6.29.23 AM.png" descr=""/>
          <p:cNvPicPr/>
          <p:nvPr/>
        </p:nvPicPr>
        <p:blipFill>
          <a:blip r:embed="rId1"/>
          <a:stretch/>
        </p:blipFill>
        <p:spPr>
          <a:xfrm>
            <a:off x="438840" y="2358720"/>
            <a:ext cx="12126960" cy="43048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Hello World</a:t>
            </a:r>
            <a:endParaRPr/>
          </a:p>
        </p:txBody>
      </p:sp>
      <p:pic>
        <p:nvPicPr>
          <p:cNvPr id="119" name="Screen Shot 2016-02-13 at 6.25.48 AM.png" descr=""/>
          <p:cNvPicPr/>
          <p:nvPr/>
        </p:nvPicPr>
        <p:blipFill>
          <a:blip r:embed="rId1"/>
          <a:stretch/>
        </p:blipFill>
        <p:spPr>
          <a:xfrm>
            <a:off x="908640" y="2211840"/>
            <a:ext cx="11187000" cy="4410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Compilation System</a:t>
            </a:r>
            <a:endParaRPr/>
          </a:p>
        </p:txBody>
      </p:sp>
      <p:pic>
        <p:nvPicPr>
          <p:cNvPr id="121" name="Screen Shot 2016-02-13 at 6.31.08 AM.png" descr=""/>
          <p:cNvPicPr/>
          <p:nvPr/>
        </p:nvPicPr>
        <p:blipFill>
          <a:blip r:embed="rId1"/>
          <a:stretch/>
        </p:blipFill>
        <p:spPr>
          <a:xfrm>
            <a:off x="370080" y="3305520"/>
            <a:ext cx="12264120" cy="31424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Hardware Organisation</a:t>
            </a:r>
            <a:endParaRPr/>
          </a:p>
        </p:txBody>
      </p:sp>
      <p:pic>
        <p:nvPicPr>
          <p:cNvPr id="123" name="Screen Shot 2016-02-13 at 6.32.33 AM.png" descr=""/>
          <p:cNvPicPr/>
          <p:nvPr/>
        </p:nvPicPr>
        <p:blipFill>
          <a:blip r:embed="rId1"/>
          <a:stretch/>
        </p:blipFill>
        <p:spPr>
          <a:xfrm>
            <a:off x="613800" y="2525760"/>
            <a:ext cx="11777040" cy="62002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Typing hello command</a:t>
            </a:r>
            <a:endParaRPr/>
          </a:p>
        </p:txBody>
      </p:sp>
      <p:pic>
        <p:nvPicPr>
          <p:cNvPr id="125" name="Screen Shot 2016-02-13 at 6.33.57 AM.png" descr=""/>
          <p:cNvPicPr/>
          <p:nvPr/>
        </p:nvPicPr>
        <p:blipFill>
          <a:blip r:embed="rId1"/>
          <a:stretch/>
        </p:blipFill>
        <p:spPr>
          <a:xfrm>
            <a:off x="544680" y="2369160"/>
            <a:ext cx="11914920" cy="65134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740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Load hello exe into memory</a:t>
            </a:r>
            <a:endParaRPr/>
          </a:p>
        </p:txBody>
      </p:sp>
      <p:pic>
        <p:nvPicPr>
          <p:cNvPr id="127" name="Screen Shot 2016-02-13 at 6.35.35 AM.png" descr=""/>
          <p:cNvPicPr/>
          <p:nvPr/>
        </p:nvPicPr>
        <p:blipFill>
          <a:blip r:embed="rId1"/>
          <a:stretch/>
        </p:blipFill>
        <p:spPr>
          <a:xfrm>
            <a:off x="1896480" y="2178360"/>
            <a:ext cx="8921160" cy="68950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762120" y="380880"/>
            <a:ext cx="11480400" cy="1523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IN" sz="5850" spc="-1" strike="noStrike">
                <a:solidFill>
                  <a:srgbClr val="6c6963"/>
                </a:solidFill>
                <a:uFill>
                  <a:solidFill>
                    <a:srgbClr val="ffffff"/>
                  </a:solidFill>
                </a:uFill>
                <a:latin typeface="Baskerville"/>
                <a:ea typeface="Baskerville"/>
              </a:rPr>
              <a:t>Output string from memory to display</a:t>
            </a:r>
            <a:endParaRPr/>
          </a:p>
        </p:txBody>
      </p:sp>
      <p:pic>
        <p:nvPicPr>
          <p:cNvPr id="129" name="Screen Shot 2016-02-13 at 6.38.44 AM.png" descr=""/>
          <p:cNvPicPr/>
          <p:nvPr/>
        </p:nvPicPr>
        <p:blipFill>
          <a:blip r:embed="rId1"/>
          <a:stretch/>
        </p:blipFill>
        <p:spPr>
          <a:xfrm>
            <a:off x="1023120" y="2165760"/>
            <a:ext cx="10958400" cy="54219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Application>LibreOffice/5.0.2.2$Linux_X86_64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en-IN</dc:language>
  <dcterms:modified xsi:type="dcterms:W3CDTF">2016-02-13T12:13:10Z</dcterms:modified>
  <cp:revision>4</cp:revision>
</cp:coreProperties>
</file>